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F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99" autoAdjust="0"/>
  </p:normalViewPr>
  <p:slideViewPr>
    <p:cSldViewPr snapToGrid="0">
      <p:cViewPr varScale="1">
        <p:scale>
          <a:sx n="114" d="100"/>
          <a:sy n="114" d="100"/>
        </p:scale>
        <p:origin x="4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C7208-0A87-4A5E-81BC-C32B94B9DA4F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485D8-DBAD-470C-B7F2-3DA7AD2441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0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485D8-DBAD-470C-B7F2-3DA7AD24419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62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look at all four years:  The course</a:t>
            </a:r>
            <a:r>
              <a:rPr lang="en-US" baseline="0" dirty="0"/>
              <a:t> choices you make depends on your future plans.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485D8-DBAD-470C-B7F2-3DA7AD24419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17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ALG 1 supports your success for the ALG 1 EOC</a:t>
            </a:r>
          </a:p>
          <a:p>
            <a:r>
              <a:rPr lang="en-US" dirty="0"/>
              <a:t>English and Reading support your success the FSA Reading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485D8-DBAD-470C-B7F2-3DA7AD24419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17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1" dirty="0"/>
              <a:t>Semester grades affect GPA and award credits.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lowest GPA students can have and still graduate is 2.0 (C average). </a:t>
            </a:r>
          </a:p>
          <a:p>
            <a:pPr marL="228600" indent="-228600">
              <a:buFont typeface="+mj-lt"/>
              <a:buAutoNum type="arabicPeriod"/>
            </a:pPr>
            <a:endParaRPr lang="en-US" b="1" dirty="0"/>
          </a:p>
          <a:p>
            <a:pPr marL="228600" marR="0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GPA needed for all 4 years of school to get in to universities:</a:t>
            </a:r>
            <a:endParaRPr lang="en-US" sz="105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Average is 3.5 – 4.2 </a:t>
            </a:r>
            <a:endParaRPr lang="en-US" sz="105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485D8-DBAD-470C-B7F2-3DA7AD24419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61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485D8-DBAD-470C-B7F2-3DA7AD24419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54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50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3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54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0691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834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877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305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312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7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78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3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4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76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4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13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3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45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2728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888" y="4533116"/>
            <a:ext cx="10925108" cy="1641490"/>
          </a:xfrm>
        </p:spPr>
        <p:txBody>
          <a:bodyPr>
            <a:normAutofit/>
          </a:bodyPr>
          <a:lstStyle/>
          <a:p>
            <a:r>
              <a:rPr lang="en-US" sz="4400" dirty="0"/>
              <a:t>What High School Students Need to Know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6B161E-DEB8-482B-9F2A-95EB8D0D6E79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r="6922" b="-2"/>
          <a:stretch/>
        </p:blipFill>
        <p:spPr>
          <a:xfrm>
            <a:off x="1112888" y="0"/>
            <a:ext cx="4476182" cy="3409940"/>
          </a:xfrm>
          <a:prstGeom prst="rect">
            <a:avLst/>
          </a:prstGeom>
          <a:effectLst>
            <a:reflection blurRad="38100" stA="52000" endA="300" endPos="30000" dir="5400000" sy="-100000" algn="bl" rotWithShape="0"/>
            <a:softEdge rad="19050"/>
          </a:effectLst>
        </p:spPr>
      </p:pic>
    </p:spTree>
    <p:extLst>
      <p:ext uri="{BB962C8B-B14F-4D97-AF65-F5344CB8AC3E}">
        <p14:creationId xmlns:p14="http://schemas.microsoft.com/office/powerpoint/2010/main" val="339439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593A179E-9739-4A6A-BFC0-9792A47FF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139700" dist="508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1898" y="182563"/>
            <a:ext cx="34781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rPr>
              <a:t>To graduate, students need: 24 Credits</a:t>
            </a: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gradFill flip="none" rotWithShape="1">
                <a:gsLst>
                  <a:gs pos="28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4800000" scaled="0"/>
                <a:tileRect/>
              </a:gra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E7A616-28B2-4BB9-B200-D4C4DA9928F3}"/>
              </a:ext>
            </a:extLst>
          </p:cNvPr>
          <p:cNvSpPr txBox="1"/>
          <p:nvPr/>
        </p:nvSpPr>
        <p:spPr>
          <a:xfrm>
            <a:off x="911898" y="1392301"/>
            <a:ext cx="3478160" cy="52014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4 credits in English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b="1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4800000" scaled="0"/>
              </a:gra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4 Credits in Math including Algebra &amp; Geometry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b="1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4800000" scaled="0"/>
              </a:gra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3 credits in Science, must include Biology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b="1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4800000" scaled="0"/>
              </a:gra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3 credits in Social Studies, must include US and World History, Government, Econ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b="1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4800000" scaled="0"/>
              </a:gra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1 credit in Fine Arts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b="1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4800000" scaled="0"/>
              </a:gra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1 credit in Hope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b="1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4800000" scaled="0"/>
              </a:gra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1 online credit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b="1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4800000" scaled="0"/>
              </a:gra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8 elective credits</a:t>
            </a:r>
          </a:p>
        </p:txBody>
      </p:sp>
      <p:sp>
        <p:nvSpPr>
          <p:cNvPr id="33" name="Rounded Rectangle 14">
            <a:extLst>
              <a:ext uri="{FF2B5EF4-FFF2-40B4-BE49-F238E27FC236}">
                <a16:creationId xmlns:a16="http://schemas.microsoft.com/office/drawing/2014/main" id="{64B5D730-0F03-4E18-B5E2-A3AFEE4CB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7601" y="484632"/>
            <a:ext cx="3546267" cy="3525420"/>
          </a:xfrm>
          <a:prstGeom prst="roundRect">
            <a:avLst>
              <a:gd name="adj" fmla="val 2028"/>
            </a:avLst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  <a:effectLst>
            <a:innerShdw blurRad="127000" dist="127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6AB48D-C14B-40AF-BD9C-AB026F85D03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468" y="1195648"/>
            <a:ext cx="3231697" cy="2103388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9BCAAE7-0794-4AF7-8A50-AB589BEC9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31263" y="484632"/>
            <a:ext cx="2876095" cy="2022476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9D3435D-9A48-4791-925E-91DC45F79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7602" y="4164379"/>
            <a:ext cx="3546267" cy="2208989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17">
            <a:extLst>
              <a:ext uri="{FF2B5EF4-FFF2-40B4-BE49-F238E27FC236}">
                <a16:creationId xmlns:a16="http://schemas.microsoft.com/office/drawing/2014/main" id="{D1D20898-4E05-4678-AF40-ADD3390C0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31263" y="2661434"/>
            <a:ext cx="2876095" cy="3694916"/>
          </a:xfrm>
          <a:prstGeom prst="roundRect">
            <a:avLst>
              <a:gd name="adj" fmla="val 2028"/>
            </a:avLst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  <a:effectLst>
            <a:innerShdw blurRad="127000" dist="127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363" y="2822301"/>
            <a:ext cx="2517893" cy="33797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38172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5566" y="3549626"/>
            <a:ext cx="9144000" cy="2533539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pc="-300" dirty="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To    Graduate Students Must Pass Both Florida State Assessments</a:t>
            </a: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spc="-300" dirty="0">
              <a:gradFill flip="none" rotWithShape="1">
                <a:gsLst>
                  <a:gs pos="32000">
                    <a:schemeClr val="tx1">
                      <a:lumMod val="89000"/>
                    </a:schemeClr>
                  </a:gs>
                  <a:gs pos="0">
                    <a:schemeClr val="bg1">
                      <a:lumMod val="41000"/>
                      <a:lumOff val="59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8100000" scaled="1"/>
                <a:tileRect/>
              </a:gra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pc="-300" dirty="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Algebra 1 EOC</a:t>
            </a: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spc="-300" dirty="0">
              <a:gradFill flip="none" rotWithShape="1">
                <a:gsLst>
                  <a:gs pos="32000">
                    <a:schemeClr val="tx1">
                      <a:lumMod val="89000"/>
                    </a:schemeClr>
                  </a:gs>
                  <a:gs pos="0">
                    <a:schemeClr val="bg1">
                      <a:lumMod val="41000"/>
                      <a:lumOff val="59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8100000" scaled="1"/>
                <a:tileRect/>
              </a:gra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pc="-300" dirty="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Grade 10 ELA Reading</a:t>
            </a: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spc="-300" dirty="0">
              <a:gradFill flip="none" rotWithShape="1">
                <a:gsLst>
                  <a:gs pos="32000">
                    <a:schemeClr val="tx1">
                      <a:lumMod val="89000"/>
                    </a:schemeClr>
                  </a:gs>
                  <a:gs pos="0">
                    <a:schemeClr val="bg1">
                      <a:lumMod val="41000"/>
                      <a:lumOff val="59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8100000" scaled="1"/>
                <a:tileRect/>
              </a:gra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2D415C-B79F-485B-8C0B-88CE17FDDD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398" y="616017"/>
            <a:ext cx="4379494" cy="25699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3082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9" y="0"/>
            <a:ext cx="12192000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467149" y="119971"/>
            <a:ext cx="672485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/>
          </a:p>
          <a:p>
            <a:r>
              <a:rPr lang="en-US" sz="4400" b="1" dirty="0"/>
              <a:t> Students must have at least a 2.0 GPA to graduate</a:t>
            </a:r>
            <a:r>
              <a:rPr lang="en-US" sz="3600" b="1" dirty="0"/>
              <a:t> </a:t>
            </a:r>
            <a:r>
              <a:rPr lang="en-US" sz="3200" b="1" dirty="0"/>
              <a:t>	</a:t>
            </a:r>
          </a:p>
          <a:p>
            <a:pPr algn="r"/>
            <a:r>
              <a:rPr lang="en-US" sz="3200" b="1" dirty="0"/>
              <a:t>	</a:t>
            </a:r>
          </a:p>
          <a:p>
            <a:pPr algn="r"/>
            <a:r>
              <a:rPr lang="en-US" sz="3200" b="1" dirty="0"/>
              <a:t>	</a:t>
            </a:r>
            <a:endParaRPr lang="en-US" sz="3200" dirty="0"/>
          </a:p>
          <a:p>
            <a:pPr algn="r"/>
            <a:r>
              <a:rPr lang="en-US" sz="3200" b="1" dirty="0"/>
              <a:t>Every Grade</a:t>
            </a:r>
          </a:p>
          <a:p>
            <a:pPr algn="r"/>
            <a:r>
              <a:rPr lang="en-US" sz="3200" b="1" dirty="0"/>
              <a:t>Effects Your GPA</a:t>
            </a:r>
          </a:p>
          <a:p>
            <a:pPr algn="r"/>
            <a:endParaRPr lang="en-US" sz="3200" b="1" dirty="0"/>
          </a:p>
          <a:p>
            <a:pPr algn="r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394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2C43518-E787-4F2E-946E-F2608D4F0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139" y="1527988"/>
            <a:ext cx="8046720" cy="4350618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400" b="1" dirty="0"/>
              <a:t>Students who check Portal/Focus once a week have higher grades.  </a:t>
            </a:r>
          </a:p>
          <a:p>
            <a:pPr marL="457200" lvl="0" indent="-457200">
              <a:buFont typeface="+mj-lt"/>
              <a:buAutoNum type="arabicPeriod"/>
            </a:pPr>
            <a:endParaRPr lang="en-US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/>
              <a:t>While checking grades, if you see a missing or failing assignment, you can email the teachers directly from Focus/Portal.</a:t>
            </a:r>
          </a:p>
          <a:p>
            <a:pPr marL="457200" lvl="0" indent="-457200">
              <a:buFont typeface="+mj-lt"/>
              <a:buAutoNum type="arabicPeriod"/>
            </a:pPr>
            <a:endParaRPr lang="en-US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/>
              <a:t>Even if students earned an F on their quarter 1 report card, they can still pass the semester by improving grades for quarter 2 and earning a passing score on their final exam.</a:t>
            </a:r>
          </a:p>
          <a:p>
            <a:pPr marL="457200" lvl="0" indent="-457200">
              <a:buFont typeface="+mj-lt"/>
              <a:buAutoNum type="arabicPeriod"/>
            </a:pPr>
            <a:endParaRPr lang="en-US" sz="2400" b="1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DF8FE2-14C9-4DE0-A871-6477015844C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435" y="2312179"/>
            <a:ext cx="3231697" cy="2103388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2315472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 Petersburg Personal Injury Attorneys McQuaid &amp; Douglas Pinellas County  High School Scholarship | Personal Injury Claims">
            <a:extLst>
              <a:ext uri="{FF2B5EF4-FFF2-40B4-BE49-F238E27FC236}">
                <a16:creationId xmlns:a16="http://schemas.microsoft.com/office/drawing/2014/main" id="{603D1311-19BE-4374-8879-8FD60BD96E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40" r="25067" b="-2"/>
          <a:stretch/>
        </p:blipFill>
        <p:spPr bwMode="auto">
          <a:xfrm>
            <a:off x="5019178" y="-646639"/>
            <a:ext cx="3556930" cy="2755114"/>
          </a:xfrm>
          <a:prstGeom prst="rect">
            <a:avLst/>
          </a:prstGeom>
          <a:noFill/>
          <a:effectLst>
            <a:reflection blurRad="38100" stA="52000" endA="300" endPos="30000" dir="5400000" sy="-100000" algn="bl" rotWithShape="0"/>
            <a:softEdge rad="190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BDA08F-515A-4D8C-9F41-3AEB64FE4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758" y="730918"/>
            <a:ext cx="2946866" cy="576262"/>
          </a:xfrm>
        </p:spPr>
        <p:txBody>
          <a:bodyPr/>
          <a:lstStyle/>
          <a:p>
            <a:r>
              <a:rPr lang="en-US" dirty="0"/>
              <a:t>Successful Students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ED888C9-4364-4C2A-A438-D5EF6AB147F4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71274" y="1478234"/>
            <a:ext cx="2927350" cy="3589338"/>
          </a:xfrm>
        </p:spPr>
        <p:txBody>
          <a:bodyPr/>
          <a:lstStyle/>
          <a:p>
            <a:r>
              <a:rPr lang="en-US" dirty="0"/>
              <a:t>Attend classes every day</a:t>
            </a:r>
          </a:p>
          <a:p>
            <a:r>
              <a:rPr lang="en-US" dirty="0"/>
              <a:t>Learn new concepts</a:t>
            </a:r>
          </a:p>
          <a:p>
            <a:r>
              <a:rPr lang="en-US" dirty="0"/>
              <a:t>Participate in class</a:t>
            </a:r>
          </a:p>
          <a:p>
            <a:r>
              <a:rPr lang="en-US" dirty="0"/>
              <a:t>Practice, practice, practice</a:t>
            </a:r>
          </a:p>
          <a:p>
            <a:r>
              <a:rPr lang="en-US" dirty="0"/>
              <a:t>Study their notes</a:t>
            </a:r>
          </a:p>
          <a:p>
            <a:r>
              <a:rPr lang="en-US" dirty="0"/>
              <a:t>Push themselves to excel</a:t>
            </a:r>
          </a:p>
          <a:p>
            <a:r>
              <a:rPr lang="en-US" dirty="0"/>
              <a:t>Get help when they need it</a:t>
            </a:r>
          </a:p>
          <a:p>
            <a:r>
              <a:rPr lang="en-US" dirty="0"/>
              <a:t>Set goals for themselves</a:t>
            </a:r>
          </a:p>
          <a:p>
            <a:r>
              <a:rPr lang="en-US" dirty="0"/>
              <a:t>Make learning and school a priority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06813C4-1D54-4CCE-8434-B22648D3F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97666" y="2408340"/>
            <a:ext cx="2932113" cy="576262"/>
          </a:xfrm>
        </p:spPr>
        <p:txBody>
          <a:bodyPr/>
          <a:lstStyle/>
          <a:p>
            <a:r>
              <a:rPr lang="en-US" dirty="0"/>
              <a:t>Successful Athletes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43FD634-B35F-4709-AD30-2FE7A3E116FC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497667" y="2998897"/>
            <a:ext cx="2932113" cy="3589338"/>
          </a:xfrm>
        </p:spPr>
        <p:txBody>
          <a:bodyPr/>
          <a:lstStyle/>
          <a:p>
            <a:r>
              <a:rPr lang="en-US" dirty="0"/>
              <a:t>Attend  practice everyday</a:t>
            </a:r>
          </a:p>
          <a:p>
            <a:r>
              <a:rPr lang="en-US" dirty="0"/>
              <a:t>Learn new routines</a:t>
            </a:r>
          </a:p>
          <a:p>
            <a:r>
              <a:rPr lang="en-US" dirty="0"/>
              <a:t>Participate in drills</a:t>
            </a:r>
          </a:p>
          <a:p>
            <a:r>
              <a:rPr lang="en-US" dirty="0"/>
              <a:t>Study the plays</a:t>
            </a:r>
          </a:p>
          <a:p>
            <a:r>
              <a:rPr lang="en-US" dirty="0"/>
              <a:t>Practice, practice, practice</a:t>
            </a:r>
          </a:p>
          <a:p>
            <a:r>
              <a:rPr lang="en-US" dirty="0"/>
              <a:t>Push themselves to excel</a:t>
            </a:r>
          </a:p>
          <a:p>
            <a:r>
              <a:rPr lang="en-US" dirty="0"/>
              <a:t>Get help when they need it</a:t>
            </a:r>
          </a:p>
          <a:p>
            <a:r>
              <a:rPr lang="en-US" dirty="0"/>
              <a:t>Set goals for themselves</a:t>
            </a:r>
          </a:p>
          <a:p>
            <a:r>
              <a:rPr lang="en-US" dirty="0"/>
              <a:t>Know they have to be a student first before they can be an athlete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6" r="10818" b="2"/>
          <a:stretch/>
        </p:blipFill>
        <p:spPr>
          <a:xfrm>
            <a:off x="8576108" y="0"/>
            <a:ext cx="3615891" cy="3395352"/>
          </a:xfrm>
          <a:prstGeom prst="rect">
            <a:avLst/>
          </a:prstGeom>
          <a:effectLst>
            <a:reflection blurRad="38100" stA="52000" endPos="30000" dist="38100" dir="5400000" sy="-100000" algn="bl" rotWithShape="0"/>
          </a:effectLst>
        </p:spPr>
      </p:pic>
      <p:sp>
        <p:nvSpPr>
          <p:cNvPr id="6" name="Picture Placeholder 2"/>
          <p:cNvSpPr txBox="1">
            <a:spLocks/>
          </p:cNvSpPr>
          <p:nvPr/>
        </p:nvSpPr>
        <p:spPr>
          <a:xfrm>
            <a:off x="992188" y="1139825"/>
            <a:ext cx="10515600" cy="3379735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49624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223CA-699D-473B-824B-BAB08813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Next  steps:  Action Planning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B2AAA-F598-4DC1-8A38-6E1535CD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sz="3200" b="1" dirty="0"/>
              <a:t>Learning can be hard, but you can do hard things!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71234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7821</TotalTime>
  <Words>354</Words>
  <Application>Microsoft Office PowerPoint</Application>
  <PresentationFormat>Widescreen</PresentationFormat>
  <Paragraphs>71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Times New Roman</vt:lpstr>
      <vt:lpstr>Depth</vt:lpstr>
      <vt:lpstr>What High School Students Need to Know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 steps:  Action Planning</vt:lpstr>
    </vt:vector>
  </TitlesOfParts>
  <Company>PCSB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Freshman Success</dc:title>
  <dc:creator>Leitold Kim</dc:creator>
  <cp:lastModifiedBy>Patterson Brett</cp:lastModifiedBy>
  <cp:revision>40</cp:revision>
  <dcterms:created xsi:type="dcterms:W3CDTF">2017-11-02T21:11:18Z</dcterms:created>
  <dcterms:modified xsi:type="dcterms:W3CDTF">2020-12-01T12:55:46Z</dcterms:modified>
</cp:coreProperties>
</file>